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62" r:id="rId2"/>
    <p:sldId id="259" r:id="rId3"/>
    <p:sldId id="288" r:id="rId4"/>
    <p:sldId id="287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  <a:srgbClr val="0066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C756E77-EBDC-4902-915E-90244838E440}" type="datetimeFigureOut">
              <a:rPr lang="sk-SK"/>
              <a:pPr>
                <a:defRPr/>
              </a:pPr>
              <a:t>9. 12. 2014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F0F1F0-2067-4A39-857E-9A88A7DA08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3C943-34AC-4D98-8D06-D70A0192BBF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FA51C-8582-4940-B626-09D36D0CC2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273BC-2BB8-4586-B3C7-826A2458BD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grafu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0FE8D-8578-409F-98D7-E8A1B61C85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4B248-5583-4AF2-B798-5F873FF6B49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93016-3E2E-4941-AD76-D25AD89734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7B2EE-8275-4C2E-876C-94541B4EB32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B03EB-DE6C-473B-B140-6CC8D882153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08298-A39B-4BAC-9707-AE005C1AA0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D0706-3230-46C5-95ED-9082AFFE70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EBFF9-9833-4777-B4C2-DE9B58CA75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A0C8-9AA9-4465-A30D-25A59B1EBC2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2C248B-09D9-49ED-A847-04B37871DF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05800" cy="5940088"/>
          </a:xfrm>
          <a:prstGeom prst="rect">
            <a:avLst/>
          </a:prstGeom>
          <a:solidFill>
            <a:srgbClr val="FFFFCC"/>
          </a:solidFill>
          <a:ln w="4127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sk-SK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sk-SK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sk-SK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Szlovákiai</a:t>
            </a:r>
            <a:r>
              <a:rPr lang="sk-SK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Magyar</a:t>
            </a:r>
            <a:r>
              <a:rPr lang="sk-SK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Akadémiai</a:t>
            </a:r>
            <a:r>
              <a:rPr lang="sk-SK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k-SK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Tanács</a:t>
            </a:r>
            <a:endParaRPr lang="sk-SK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sk-SK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sk-SK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hu-H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űszaki</a:t>
            </a:r>
            <a:r>
              <a:rPr 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Tudományok</a:t>
            </a:r>
          </a:p>
          <a:p>
            <a:pPr algn="ctr">
              <a:defRPr/>
            </a:pPr>
            <a:endParaRPr lang="hu-H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hu-H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2014 – </a:t>
            </a:r>
            <a:r>
              <a:rPr lang="hu-H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Kassa</a:t>
            </a:r>
            <a:endParaRPr lang="en-US" sz="28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en-US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sk-SK" dirty="0">
              <a:solidFill>
                <a:schemeClr val="accent2"/>
              </a:solidFill>
              <a:latin typeface="Times New Roman MT Extra Bold" pitchFamily="18" charset="0"/>
            </a:endParaRPr>
          </a:p>
          <a:p>
            <a:pPr algn="ctr">
              <a:defRPr/>
            </a:pP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Dr. h. c. </a:t>
            </a:r>
            <a:r>
              <a:rPr lang="sk-SK" sz="2800" b="1" i="1" dirty="0" err="1" smtClean="0">
                <a:solidFill>
                  <a:schemeClr val="accent2"/>
                </a:solidFill>
                <a:latin typeface="Times New Roman MT Extra Bold" pitchFamily="18" charset="0"/>
              </a:rPr>
              <a:t>mult</a:t>
            </a: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. prof. Ing</a:t>
            </a:r>
            <a:r>
              <a:rPr lang="sk-SK" sz="2800" b="1" i="1" dirty="0">
                <a:solidFill>
                  <a:schemeClr val="accent2"/>
                </a:solidFill>
                <a:latin typeface="Times New Roman MT Extra Bold" pitchFamily="18" charset="0"/>
              </a:rPr>
              <a:t>. </a:t>
            </a: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Madarász László, </a:t>
            </a:r>
            <a:r>
              <a:rPr lang="sk-SK" sz="2800" b="1" i="1" dirty="0">
                <a:solidFill>
                  <a:schemeClr val="accent2"/>
                </a:solidFill>
                <a:latin typeface="Times New Roman MT Extra Bold" pitchFamily="18" charset="0"/>
              </a:rPr>
              <a:t>PhD</a:t>
            </a: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.</a:t>
            </a:r>
          </a:p>
          <a:p>
            <a:pPr algn="ctr">
              <a:defRPr/>
            </a:pP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Ing. </a:t>
            </a:r>
            <a:r>
              <a:rPr lang="sk-SK" sz="2800" b="1" i="1" dirty="0" err="1" smtClean="0">
                <a:solidFill>
                  <a:schemeClr val="accent2"/>
                </a:solidFill>
                <a:latin typeface="Times New Roman MT Extra Bold" pitchFamily="18" charset="0"/>
              </a:rPr>
              <a:t>Ádám</a:t>
            </a: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 Norbert, PhD.</a:t>
            </a:r>
          </a:p>
          <a:p>
            <a:pPr algn="ctr">
              <a:defRPr/>
            </a:pP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prof. RNDr. </a:t>
            </a:r>
            <a:r>
              <a:rPr lang="sk-SK" sz="2800" b="1" i="1" dirty="0" err="1" smtClean="0">
                <a:solidFill>
                  <a:schemeClr val="accent2"/>
                </a:solidFill>
                <a:latin typeface="Times New Roman MT Extra Bold" pitchFamily="18" charset="0"/>
              </a:rPr>
              <a:t>Dusza</a:t>
            </a: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 János, DrSc.</a:t>
            </a:r>
          </a:p>
          <a:p>
            <a:pPr algn="ctr">
              <a:defRPr/>
            </a:pP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Ing. </a:t>
            </a:r>
            <a:r>
              <a:rPr lang="sk-SK" sz="2800" b="1" i="1" dirty="0" err="1" smtClean="0">
                <a:solidFill>
                  <a:schemeClr val="accent2"/>
                </a:solidFill>
                <a:latin typeface="Times New Roman MT Extra Bold" pitchFamily="18" charset="0"/>
              </a:rPr>
              <a:t>Főző</a:t>
            </a: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 Ladislav, PhD.</a:t>
            </a:r>
          </a:p>
          <a:p>
            <a:pPr algn="ctr">
              <a:defRPr/>
            </a:pP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prof. Ing. </a:t>
            </a:r>
            <a:r>
              <a:rPr lang="sk-SK" sz="2800" b="1" i="1" dirty="0" err="1" smtClean="0">
                <a:solidFill>
                  <a:schemeClr val="accent2"/>
                </a:solidFill>
                <a:latin typeface="Times New Roman MT Extra Bold" pitchFamily="18" charset="0"/>
              </a:rPr>
              <a:t>Sinčák</a:t>
            </a:r>
            <a:r>
              <a:rPr lang="sk-SK" sz="2800" b="1" i="1" dirty="0" smtClean="0">
                <a:solidFill>
                  <a:schemeClr val="accent2"/>
                </a:solidFill>
                <a:latin typeface="Times New Roman MT Extra Bold" pitchFamily="18" charset="0"/>
              </a:rPr>
              <a:t> Péter. PhD.</a:t>
            </a:r>
            <a:endParaRPr lang="sk-SK" sz="2800" b="1" i="1" dirty="0">
              <a:solidFill>
                <a:schemeClr val="accent2"/>
              </a:solidFill>
              <a:latin typeface="Times New Roman MT Extra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6370975"/>
          </a:xfrm>
          <a:prstGeom prst="rect">
            <a:avLst/>
          </a:prstGeom>
          <a:solidFill>
            <a:srgbClr val="FFFFCC"/>
          </a:solidFill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k-SK" b="1" u="sng" dirty="0" smtClean="0">
              <a:solidFill>
                <a:schemeClr val="accent2"/>
              </a:solidFill>
            </a:endParaRPr>
          </a:p>
          <a:p>
            <a:pPr algn="ctr"/>
            <a:r>
              <a:rPr lang="sk-SK" b="1" u="sng" dirty="0" smtClean="0">
                <a:solidFill>
                  <a:schemeClr val="accent2"/>
                </a:solidFill>
              </a:rPr>
              <a:t>Dr. h. c. </a:t>
            </a:r>
            <a:r>
              <a:rPr lang="sk-SK" b="1" u="sng" dirty="0" err="1" smtClean="0">
                <a:solidFill>
                  <a:schemeClr val="accent2"/>
                </a:solidFill>
              </a:rPr>
              <a:t>mult</a:t>
            </a:r>
            <a:r>
              <a:rPr lang="sk-SK" b="1" u="sng" dirty="0" smtClean="0">
                <a:solidFill>
                  <a:schemeClr val="accent2"/>
                </a:solidFill>
              </a:rPr>
              <a:t>. prof. Ing. Madarász László, PhD. (1)</a:t>
            </a:r>
            <a:endParaRPr lang="sk-SK" sz="2000" b="1" u="sng" dirty="0">
              <a:solidFill>
                <a:schemeClr val="accent2"/>
              </a:solidFill>
            </a:endParaRPr>
          </a:p>
          <a:p>
            <a:pPr algn="ctr"/>
            <a:r>
              <a:rPr lang="sk-SK" sz="2000" dirty="0" smtClean="0"/>
              <a:t>Katedra kybernetiky a umelej inteligencie, FEI TU Košice</a:t>
            </a:r>
          </a:p>
          <a:p>
            <a:pPr algn="ctr"/>
            <a:r>
              <a:rPr lang="sk-SK" sz="2000" dirty="0" err="1" smtClean="0"/>
              <a:t>people.tuke.sk</a:t>
            </a:r>
            <a:r>
              <a:rPr lang="sk-SK" sz="2000" dirty="0" smtClean="0"/>
              <a:t>/</a:t>
            </a:r>
            <a:r>
              <a:rPr lang="sk-SK" sz="2000" dirty="0" err="1" smtClean="0"/>
              <a:t>ladislav.madarasz</a:t>
            </a:r>
            <a:r>
              <a:rPr lang="sk-SK" sz="2000" dirty="0" smtClean="0"/>
              <a:t>/</a:t>
            </a:r>
            <a:r>
              <a:rPr lang="sk-SK" sz="2000" dirty="0" err="1" smtClean="0"/>
              <a:t>Webstranka</a:t>
            </a:r>
            <a:r>
              <a:rPr lang="sk-SK" sz="2000" dirty="0" smtClean="0"/>
              <a:t>/</a:t>
            </a:r>
            <a:r>
              <a:rPr lang="sk-SK" sz="2000" dirty="0" err="1" smtClean="0"/>
              <a:t>index.php</a:t>
            </a:r>
            <a:r>
              <a:rPr lang="sk-SK" sz="2000" dirty="0" smtClean="0"/>
              <a:t>/</a:t>
            </a:r>
            <a:r>
              <a:rPr lang="sk-SK" sz="2000" dirty="0" err="1" smtClean="0"/>
              <a:t>home</a:t>
            </a:r>
            <a:endParaRPr lang="sk-SK" sz="2000" dirty="0" smtClean="0"/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Kutatási terület: </a:t>
            </a:r>
            <a:r>
              <a:rPr lang="hu-HU" sz="2000" dirty="0" smtClean="0">
                <a:solidFill>
                  <a:schemeClr val="accent2"/>
                </a:solidFill>
              </a:rPr>
              <a:t>Bonyolult hierarchikus felépítésű rendszerek irányítási módszereinek vizsgálata, modellezése, diagnosztizálása, tervezése, alkalmazása és üzemeltetése. Nevezetesen a szituációs irányítás elméletének kifejlesztése a módszer alkalmazásához szükséges globális stratégiák, ill. algoritmusok kidolgozása és a szituációs irányítás konkrét alkalmazási területeinek vizsgálata (ipari, orvos biológiai, hadászati, …). A figyelt területhez tartozik továbbá a mesterséges intelligencia elemeinek, metódusainak és módszereinek alkalmazása a bonyolult rendszerek (komplexumok) szituációs irányításánál.</a:t>
            </a: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Konferenciák szervezése:</a:t>
            </a:r>
            <a:r>
              <a:rPr lang="hu-HU" sz="2000" dirty="0" smtClean="0">
                <a:solidFill>
                  <a:schemeClr val="tx2"/>
                </a:solidFill>
              </a:rPr>
              <a:t> </a:t>
            </a:r>
            <a:r>
              <a:rPr lang="hu-HU" sz="2000" dirty="0" smtClean="0">
                <a:solidFill>
                  <a:srgbClr val="00B050"/>
                </a:solidFill>
              </a:rPr>
              <a:t>Sok éves aktív részvétel konferenciák szervezésénél az IEEE támogatásával (SAMI; CINTI; ICCC; INES; ICETA; …).</a:t>
            </a: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Tudományos tagság: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2"/>
                </a:solidFill>
              </a:rPr>
              <a:t> </a:t>
            </a:r>
            <a:r>
              <a:rPr lang="hu-HU" sz="2000" dirty="0" smtClean="0"/>
              <a:t>Selye János Komáromi Egyetem Tudományos Tanácsának Tagja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A Kassai Műszaki Egyetem Repülőkara Tudományos Tanácsának Tagja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1880" y="332656"/>
            <a:ext cx="8610600" cy="5139869"/>
          </a:xfrm>
          <a:prstGeom prst="rect">
            <a:avLst/>
          </a:prstGeom>
          <a:solidFill>
            <a:srgbClr val="FFFFCC"/>
          </a:solidFill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k-SK" b="1" u="sng" dirty="0" smtClean="0">
              <a:solidFill>
                <a:schemeClr val="accent2"/>
              </a:solidFill>
            </a:endParaRPr>
          </a:p>
          <a:p>
            <a:pPr algn="ctr"/>
            <a:r>
              <a:rPr lang="sk-SK" b="1" u="sng" dirty="0" smtClean="0">
                <a:solidFill>
                  <a:schemeClr val="accent2"/>
                </a:solidFill>
              </a:rPr>
              <a:t>Dr. h. c. </a:t>
            </a:r>
            <a:r>
              <a:rPr lang="sk-SK" b="1" u="sng" dirty="0" err="1" smtClean="0">
                <a:solidFill>
                  <a:schemeClr val="accent2"/>
                </a:solidFill>
              </a:rPr>
              <a:t>mult</a:t>
            </a:r>
            <a:r>
              <a:rPr lang="sk-SK" b="1" u="sng" dirty="0" smtClean="0">
                <a:solidFill>
                  <a:schemeClr val="accent2"/>
                </a:solidFill>
              </a:rPr>
              <a:t>. prof. Ing. Madarász László, PhD. (2) </a:t>
            </a:r>
            <a:endParaRPr lang="sk-SK" sz="2000" b="1" u="sng" dirty="0">
              <a:solidFill>
                <a:schemeClr val="accent2"/>
              </a:solidFill>
            </a:endParaRP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Elismerések: </a:t>
            </a:r>
          </a:p>
          <a:p>
            <a:pPr>
              <a:buFont typeface="Times New Roman" pitchFamily="18" charset="0"/>
              <a:buChar char="−"/>
            </a:pPr>
            <a:r>
              <a:rPr lang="hu-HU" sz="2000" dirty="0" smtClean="0">
                <a:solidFill>
                  <a:schemeClr val="accent2"/>
                </a:solidFill>
              </a:rPr>
              <a:t> A magyar érdemrend tiszti keresztje (</a:t>
            </a:r>
            <a:r>
              <a:rPr lang="hu-HU" sz="2000" dirty="0" err="1" smtClean="0">
                <a:solidFill>
                  <a:schemeClr val="accent2"/>
                </a:solidFill>
              </a:rPr>
              <a:t>Magyaroszág</a:t>
            </a:r>
            <a:r>
              <a:rPr lang="hu-HU" sz="2000" dirty="0" smtClean="0">
                <a:solidFill>
                  <a:schemeClr val="accent2"/>
                </a:solidFill>
              </a:rPr>
              <a:t> Köztársasági Elnöke), 2014. március 7.</a:t>
            </a:r>
          </a:p>
          <a:p>
            <a:pPr>
              <a:buFont typeface="Times New Roman" pitchFamily="18" charset="0"/>
              <a:buChar char="−"/>
            </a:pPr>
            <a:r>
              <a:rPr lang="hu-HU" sz="2000" dirty="0" smtClean="0">
                <a:solidFill>
                  <a:schemeClr val="accent2"/>
                </a:solidFill>
              </a:rPr>
              <a:t> Tiszteletbeli doktor (Dr. h. c.), Óbuda Egyetem, Budapest, 2014. november 21.</a:t>
            </a:r>
          </a:p>
          <a:p>
            <a:pPr>
              <a:buFont typeface="Times New Roman" pitchFamily="18" charset="0"/>
              <a:buChar char="−"/>
            </a:pPr>
            <a:r>
              <a:rPr lang="hu-HU" sz="2000" dirty="0" smtClean="0">
                <a:solidFill>
                  <a:schemeClr val="accent2"/>
                </a:solidFill>
              </a:rPr>
              <a:t> Gábor Dénes díj, külhoni fokozat, 2013. december 19.</a:t>
            </a: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Projektek: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B050"/>
                </a:solidFill>
              </a:rPr>
              <a:t> KEGA (2012 – 2014) – témavezető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B050"/>
                </a:solidFill>
              </a:rPr>
              <a:t> VEGA (2012 – 2014) – témavezető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B050"/>
                </a:solidFill>
              </a:rPr>
              <a:t> ESPOSA (2013 – 2015) – résztvevő</a:t>
            </a:r>
          </a:p>
          <a:p>
            <a:pPr>
              <a:buFont typeface="Arial" pitchFamily="34" charset="0"/>
              <a:buChar char="•"/>
            </a:pPr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Laboratórium:</a:t>
            </a:r>
          </a:p>
          <a:p>
            <a:r>
              <a:rPr lang="hu-HU" sz="2000" dirty="0" smtClean="0"/>
              <a:t>A sugárhajtású repülőmotorok intelligens irányítási rendszerei – vezető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5447645"/>
          </a:xfrm>
          <a:prstGeom prst="rect">
            <a:avLst/>
          </a:prstGeom>
          <a:solidFill>
            <a:srgbClr val="FFFFCC"/>
          </a:solidFill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k-SK" b="1" u="sng" dirty="0" smtClean="0">
              <a:solidFill>
                <a:schemeClr val="accent2"/>
              </a:solidFill>
            </a:endParaRPr>
          </a:p>
          <a:p>
            <a:pPr algn="ctr"/>
            <a:r>
              <a:rPr lang="sk-SK" b="1" u="sng" dirty="0" smtClean="0">
                <a:solidFill>
                  <a:schemeClr val="accent2"/>
                </a:solidFill>
              </a:rPr>
              <a:t>Dr. h. c. </a:t>
            </a:r>
            <a:r>
              <a:rPr lang="sk-SK" b="1" u="sng" dirty="0" err="1" smtClean="0">
                <a:solidFill>
                  <a:schemeClr val="accent2"/>
                </a:solidFill>
              </a:rPr>
              <a:t>mult</a:t>
            </a:r>
            <a:r>
              <a:rPr lang="sk-SK" b="1" u="sng" dirty="0" smtClean="0">
                <a:solidFill>
                  <a:schemeClr val="accent2"/>
                </a:solidFill>
              </a:rPr>
              <a:t>. prof. Ing. Madarász László, PhD. (3) </a:t>
            </a:r>
            <a:endParaRPr lang="sk-SK" sz="2000" b="1" u="sng" dirty="0">
              <a:solidFill>
                <a:schemeClr val="accent2"/>
              </a:solidFill>
            </a:endParaRP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Fontosabb újabb publikációk: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Madarász, L., </a:t>
            </a:r>
            <a:r>
              <a:rPr lang="sk-SK" sz="2000" dirty="0" err="1" smtClean="0"/>
              <a:t>Živčák</a:t>
            </a:r>
            <a:r>
              <a:rPr lang="sk-SK" sz="2000" dirty="0" smtClean="0"/>
              <a:t>, J. (</a:t>
            </a:r>
            <a:r>
              <a:rPr lang="sk-SK" sz="2000" dirty="0" err="1" smtClean="0"/>
              <a:t>Editors</a:t>
            </a:r>
            <a:r>
              <a:rPr lang="sk-SK" sz="2000" dirty="0" smtClean="0"/>
              <a:t>): </a:t>
            </a:r>
            <a:r>
              <a:rPr lang="sk-SK" sz="2000" dirty="0" err="1" smtClean="0"/>
              <a:t>Aspects</a:t>
            </a:r>
            <a:r>
              <a:rPr lang="sk-SK" sz="2000" dirty="0" smtClean="0"/>
              <a:t> </a:t>
            </a:r>
            <a:r>
              <a:rPr lang="sk-SK" sz="2000" dirty="0" err="1" smtClean="0"/>
              <a:t>of</a:t>
            </a:r>
            <a:r>
              <a:rPr lang="sk-SK" sz="2000" dirty="0" smtClean="0"/>
              <a:t> </a:t>
            </a:r>
            <a:r>
              <a:rPr lang="sk-SK" sz="2000" dirty="0" err="1" smtClean="0"/>
              <a:t>Computional</a:t>
            </a:r>
            <a:r>
              <a:rPr lang="sk-SK" sz="2000" dirty="0" smtClean="0"/>
              <a:t> </a:t>
            </a:r>
            <a:r>
              <a:rPr lang="sk-SK" sz="2000" dirty="0" err="1" smtClean="0"/>
              <a:t>Intelligence</a:t>
            </a:r>
            <a:r>
              <a:rPr lang="sk-SK" sz="2000" dirty="0" smtClean="0"/>
              <a:t>: </a:t>
            </a:r>
            <a:r>
              <a:rPr lang="sk-SK" sz="2000" dirty="0" err="1" smtClean="0"/>
              <a:t>Theory</a:t>
            </a:r>
            <a:r>
              <a:rPr lang="sk-SK" sz="2000" dirty="0" smtClean="0"/>
              <a:t> and  </a:t>
            </a:r>
            <a:r>
              <a:rPr lang="sk-SK" sz="2000" dirty="0" err="1" smtClean="0"/>
              <a:t>Applications</a:t>
            </a:r>
            <a:r>
              <a:rPr lang="sk-SK" sz="2000" dirty="0" smtClean="0"/>
              <a:t>. </a:t>
            </a:r>
            <a:r>
              <a:rPr lang="sk-SK" sz="2000" dirty="0" err="1" smtClean="0"/>
              <a:t>Topics</a:t>
            </a:r>
            <a:r>
              <a:rPr lang="sk-SK" sz="2000" dirty="0" smtClean="0"/>
              <a:t> in </a:t>
            </a:r>
            <a:r>
              <a:rPr lang="sk-SK" sz="2000" dirty="0" err="1" smtClean="0"/>
              <a:t>Intelligent</a:t>
            </a:r>
            <a:r>
              <a:rPr lang="sk-SK" sz="2000" dirty="0" smtClean="0"/>
              <a:t> </a:t>
            </a:r>
            <a:r>
              <a:rPr lang="sk-SK" sz="2000" dirty="0" err="1" smtClean="0"/>
              <a:t>Engineering</a:t>
            </a:r>
            <a:r>
              <a:rPr lang="sk-SK" sz="2000" dirty="0" smtClean="0"/>
              <a:t> and </a:t>
            </a:r>
            <a:r>
              <a:rPr lang="sk-SK" sz="2000" dirty="0" err="1" smtClean="0"/>
              <a:t>Informatics</a:t>
            </a:r>
            <a:r>
              <a:rPr lang="sk-SK" sz="2000" dirty="0" smtClean="0"/>
              <a:t> 2. Springer </a:t>
            </a:r>
            <a:r>
              <a:rPr lang="sk-SK" sz="2000" dirty="0" err="1" smtClean="0"/>
              <a:t>Heidelberg</a:t>
            </a:r>
            <a:r>
              <a:rPr lang="sk-SK" sz="2000" dirty="0" smtClean="0"/>
              <a:t>, ISSN 2193-9411, ISBN 978-3-642-30667-9, </a:t>
            </a:r>
            <a:r>
              <a:rPr lang="sk-SK" sz="2000" dirty="0" err="1" smtClean="0"/>
              <a:t>pp</a:t>
            </a:r>
            <a:r>
              <a:rPr lang="sk-SK" sz="2000" dirty="0" smtClean="0"/>
              <a:t>. , 2013</a:t>
            </a:r>
            <a:r>
              <a:rPr lang="hu-HU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err="1" smtClean="0"/>
              <a:t>Živčák</a:t>
            </a:r>
            <a:r>
              <a:rPr lang="sk-SK" sz="2000" dirty="0" smtClean="0"/>
              <a:t>, J., Madarász, L., Hudák, R., </a:t>
            </a:r>
            <a:r>
              <a:rPr lang="sk-SK" sz="2000" dirty="0" err="1" smtClean="0"/>
              <a:t>Rudas</a:t>
            </a:r>
            <a:r>
              <a:rPr lang="sk-SK" sz="2000" dirty="0" smtClean="0"/>
              <a:t>, I. J.: </a:t>
            </a:r>
            <a:r>
              <a:rPr lang="sk-SK" sz="2000" dirty="0" err="1" smtClean="0"/>
              <a:t>Methodology</a:t>
            </a:r>
            <a:r>
              <a:rPr lang="sk-SK" sz="2000" dirty="0" smtClean="0"/>
              <a:t>, </a:t>
            </a:r>
            <a:r>
              <a:rPr lang="sk-SK" sz="2000" dirty="0" err="1" smtClean="0"/>
              <a:t>Models</a:t>
            </a:r>
            <a:r>
              <a:rPr lang="sk-SK" sz="2000" dirty="0" smtClean="0"/>
              <a:t> and </a:t>
            </a:r>
            <a:r>
              <a:rPr lang="sk-SK" sz="2000" dirty="0" err="1" smtClean="0"/>
              <a:t>Algorithms</a:t>
            </a:r>
            <a:r>
              <a:rPr lang="sk-SK" sz="2000" dirty="0" smtClean="0"/>
              <a:t> in </a:t>
            </a:r>
            <a:r>
              <a:rPr lang="sk-SK" sz="2000" dirty="0" err="1" smtClean="0"/>
              <a:t>Thermographic</a:t>
            </a:r>
            <a:r>
              <a:rPr lang="sk-SK" sz="2000" dirty="0" smtClean="0"/>
              <a:t> </a:t>
            </a:r>
            <a:r>
              <a:rPr lang="sk-SK" sz="2000" dirty="0" err="1" smtClean="0"/>
              <a:t>Diagnostics</a:t>
            </a:r>
            <a:r>
              <a:rPr lang="sk-SK" sz="2000" dirty="0" smtClean="0"/>
              <a:t>. </a:t>
            </a:r>
            <a:r>
              <a:rPr lang="sk-SK" sz="2000" dirty="0" err="1" smtClean="0"/>
              <a:t>Topics</a:t>
            </a:r>
            <a:r>
              <a:rPr lang="sk-SK" sz="2000" dirty="0" smtClean="0"/>
              <a:t> in </a:t>
            </a:r>
            <a:r>
              <a:rPr lang="sk-SK" sz="2000" dirty="0" err="1" smtClean="0"/>
              <a:t>Intelligent</a:t>
            </a:r>
            <a:r>
              <a:rPr lang="sk-SK" sz="2000" dirty="0" smtClean="0"/>
              <a:t> </a:t>
            </a:r>
            <a:r>
              <a:rPr lang="sk-SK" sz="2000" dirty="0" err="1" smtClean="0"/>
              <a:t>Engineering</a:t>
            </a:r>
            <a:r>
              <a:rPr lang="sk-SK" sz="2000" dirty="0" smtClean="0"/>
              <a:t> and </a:t>
            </a:r>
            <a:r>
              <a:rPr lang="sk-SK" sz="2000" dirty="0" err="1" smtClean="0"/>
              <a:t>Informatics</a:t>
            </a:r>
            <a:r>
              <a:rPr lang="sk-SK" sz="2000" dirty="0" smtClean="0"/>
              <a:t> 5. </a:t>
            </a:r>
            <a:r>
              <a:rPr lang="sk-SK" sz="2000" dirty="0" err="1" smtClean="0"/>
              <a:t>Springer-Verlag</a:t>
            </a:r>
            <a:r>
              <a:rPr lang="sk-SK" sz="2000" dirty="0" smtClean="0"/>
              <a:t> </a:t>
            </a:r>
            <a:r>
              <a:rPr lang="sk-SK" sz="2000" dirty="0" err="1" smtClean="0"/>
              <a:t>Berlin</a:t>
            </a:r>
            <a:r>
              <a:rPr lang="sk-SK" sz="2000" dirty="0" smtClean="0"/>
              <a:t> </a:t>
            </a:r>
            <a:r>
              <a:rPr lang="sk-SK" sz="2000" dirty="0" err="1" smtClean="0"/>
              <a:t>Heidelberg</a:t>
            </a:r>
            <a:r>
              <a:rPr lang="sk-SK" sz="2000" dirty="0" smtClean="0"/>
              <a:t>, 2013 ISSN 2193-9411, ISBN 978-3-642-38379-3, 222pp.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Lazar, T.,  Madarász, L. </a:t>
            </a:r>
            <a:r>
              <a:rPr lang="sk-SK" sz="2000" dirty="0" err="1" smtClean="0"/>
              <a:t>et</a:t>
            </a:r>
            <a:r>
              <a:rPr lang="sk-SK" sz="2000" dirty="0" smtClean="0"/>
              <a:t> al.: </a:t>
            </a:r>
            <a:r>
              <a:rPr lang="en-US" sz="2000" dirty="0" smtClean="0"/>
              <a:t>Innovative Outputs </a:t>
            </a:r>
            <a:r>
              <a:rPr lang="sk-SK" sz="2000" dirty="0" smtClean="0"/>
              <a:t>f</a:t>
            </a:r>
            <a:r>
              <a:rPr lang="en-US" sz="2000" dirty="0" err="1" smtClean="0"/>
              <a:t>rom</a:t>
            </a:r>
            <a:r>
              <a:rPr lang="en-US" sz="2000" dirty="0" smtClean="0"/>
              <a:t> </a:t>
            </a:r>
            <a:r>
              <a:rPr lang="sk-SK" sz="2000" dirty="0" smtClean="0"/>
              <a:t>t</a:t>
            </a:r>
            <a:r>
              <a:rPr lang="en-US" sz="2000" dirty="0" smtClean="0"/>
              <a:t>he Transformed Experimental Laboratory </a:t>
            </a:r>
            <a:r>
              <a:rPr lang="sk-SK" sz="2000" dirty="0" smtClean="0"/>
              <a:t>w</a:t>
            </a:r>
            <a:r>
              <a:rPr lang="en-US" sz="2000" dirty="0" err="1" smtClean="0"/>
              <a:t>ith</a:t>
            </a:r>
            <a:r>
              <a:rPr lang="en-US" sz="2000" dirty="0" smtClean="0"/>
              <a:t> </a:t>
            </a:r>
            <a:r>
              <a:rPr lang="sk-SK" sz="2000" dirty="0" smtClean="0"/>
              <a:t>a</a:t>
            </a:r>
            <a:r>
              <a:rPr lang="en-US" sz="2000" dirty="0" smtClean="0"/>
              <a:t> Small Turbojet Engine</a:t>
            </a:r>
            <a:r>
              <a:rPr lang="sk-SK" sz="2000" dirty="0" smtClean="0"/>
              <a:t>. </a:t>
            </a:r>
            <a:r>
              <a:rPr lang="sk-SK" sz="2000" dirty="0" err="1" smtClean="0"/>
              <a:t>Elfa</a:t>
            </a:r>
            <a:r>
              <a:rPr lang="sk-SK" sz="2000" dirty="0" smtClean="0"/>
              <a:t>, s.r.o., Košice, 2011, ISBN 978-80-8086-170-4, 348 </a:t>
            </a:r>
            <a:r>
              <a:rPr lang="sk-SK" sz="2000" dirty="0" err="1" smtClean="0"/>
              <a:t>pp</a:t>
            </a:r>
            <a:r>
              <a:rPr lang="sk-SK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Lazar, T., Madarász, L., Gašpar, V.: </a:t>
            </a:r>
            <a:r>
              <a:rPr lang="en-US" sz="2000" dirty="0" smtClean="0"/>
              <a:t>Estimation Process Analysis of Identification Effectiveness of Small Turbojet Engine with Intelligent Control</a:t>
            </a:r>
            <a:r>
              <a:rPr lang="sk-SK" sz="2000" dirty="0" smtClean="0"/>
              <a:t>. </a:t>
            </a:r>
            <a:r>
              <a:rPr lang="sk-SK" sz="2000" dirty="0" err="1" smtClean="0"/>
              <a:t>Elfa</a:t>
            </a:r>
            <a:r>
              <a:rPr lang="sk-SK" sz="2000" dirty="0" smtClean="0"/>
              <a:t>, s.r.o., Košice, 2013, ISBN 978-80-8086-200-8, 160 </a:t>
            </a:r>
            <a:r>
              <a:rPr lang="sk-SK" sz="2000" dirty="0" err="1" smtClean="0"/>
              <a:t>pp</a:t>
            </a:r>
            <a:r>
              <a:rPr lang="sk-SK" sz="2000" dirty="0" smtClean="0"/>
              <a:t>.</a:t>
            </a:r>
            <a:endParaRPr lang="hu-HU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>
          <a:xfrm>
            <a:off x="628650" y="260350"/>
            <a:ext cx="7886700" cy="1047750"/>
          </a:xfrm>
        </p:spPr>
        <p:txBody>
          <a:bodyPr/>
          <a:lstStyle/>
          <a:p>
            <a:pPr algn="ctr"/>
            <a:r>
              <a:rPr lang="sk-SK" sz="2400" b="1" u="sng" dirty="0" smtClean="0">
                <a:solidFill>
                  <a:schemeClr val="accent2"/>
                </a:solidFill>
              </a:rPr>
              <a:t>Ing. </a:t>
            </a:r>
            <a:r>
              <a:rPr lang="sk-SK" sz="2400" b="1" u="sng" dirty="0" err="1" smtClean="0">
                <a:solidFill>
                  <a:schemeClr val="accent2"/>
                </a:solidFill>
              </a:rPr>
              <a:t>Ádám</a:t>
            </a:r>
            <a:r>
              <a:rPr lang="sk-SK" sz="2400" b="1" u="sng" dirty="0" smtClean="0">
                <a:solidFill>
                  <a:schemeClr val="accent2"/>
                </a:solidFill>
              </a:rPr>
              <a:t> Norbert, PhD.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8650" y="1500189"/>
            <a:ext cx="7886700" cy="4676775"/>
          </a:xfrm>
        </p:spPr>
        <p:txBody>
          <a:bodyPr rtlCol="0">
            <a:normAutofit fontScale="8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Kassai Műszaki Egyetem, Villamosmérnöki és Informatikai Kar, Számítógép és Számítástechnikai Tanszék, Számítógép-architektúrák és számítógép-biztonság szakosztály vezetője, egyetemi adjunktus.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Párhuzamos számítások alkalmazása. Korszerű számítógép-architektúrák és felhő alapú informatikai rendszerek tervezése. Számítógép-biztonsági problémák.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 publikáció, VEGA projekt vezető helyettes, APVV, VEGA, KEGA, IT4KT projekt tag, konferencia szervezőbizottság tag (SAMI)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P-Single Operators in Pipeline System of DF-KPI Architecture – Berlin: Springer-</a:t>
            </a:r>
            <a:r>
              <a:rPr lang="en-US" sz="2400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Verlag</a:t>
            </a:r>
            <a:r>
              <a:rPr lang="en-US" sz="2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Berlin Heidelberg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sz="24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Konferencia: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SAMI, </a:t>
            </a:r>
            <a:r>
              <a:rPr lang="hu-H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Herľany</a:t>
            </a:r>
            <a:endParaRPr lang="hu-H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prof. </a:t>
            </a:r>
            <a:r>
              <a:rPr kumimoji="0" lang="hu-HU" sz="2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RNDr</a:t>
            </a:r>
            <a:r>
              <a:rPr kumimoji="0" lang="hu-H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hu-HU" sz="2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Dusza</a:t>
            </a:r>
            <a:r>
              <a:rPr kumimoji="0" lang="hu-H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János, </a:t>
            </a:r>
            <a:r>
              <a:rPr kumimoji="0" lang="hu-HU" sz="2400" b="1" i="0" u="sng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DrSc</a:t>
            </a:r>
            <a:r>
              <a:rPr kumimoji="0" lang="hu-HU" sz="2400" b="1" i="0" u="sng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u-H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Anyagkutatóintézet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SZTA, Kassa, </a:t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ösztöndíjak: DAAD, 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AvH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Lisa 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Meitner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Hertha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Findberg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EU –JRC, stb.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1995-ben  -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DrSc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2004 –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profeszor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 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kassai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Műszaki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Egyetemen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2008 –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tól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 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Magyar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Tudományos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Akadémia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külső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tagja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és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2013 –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től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az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Óbudai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Egyetem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Egyetemi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tanára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Progresszív kerámiák és 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nanokompozitok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anyagszerkezete és mechanikai tulajdonságainak vizsgálata </a:t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170 SCOPUS publikáció/750 hivatkozás, 8 darab EU 5.,6.,7., keret program projekt, számos APVV, EU SA projekt, MNT-ERA projekt, stb.</a:t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 végzett PhD, 6 Schwartz 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stipendiszta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2 –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nek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SZK elnöki díj </a:t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4D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EUROSCIENCE európai tanácsának tagja (2002 – 2006);</a:t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Szlovák Tud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ós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Társaság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tagja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SZTA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eln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ö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kségének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k-SK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tagja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2013 – </a:t>
            </a:r>
            <a:b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World Academy of Ceramics tag</a:t>
            </a:r>
            <a:r>
              <a:rPr kumimoji="0" lang="sk-S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ja, </a:t>
            </a:r>
            <a:r>
              <a:rPr kumimoji="0" lang="hu-HU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Tornalja</a:t>
            </a: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város díszpolgára, stb.</a:t>
            </a:r>
            <a:b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2014: 10 CC publikáció, 150 SCOPUS hivatkozás, PROMATECH.....</a:t>
            </a:r>
            <a:r>
              <a:rPr kumimoji="0" lang="hu-H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sk-SK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/>
          <a:lstStyle/>
          <a:p>
            <a:r>
              <a:rPr lang="en-US" sz="2400" b="1" u="sng" dirty="0" smtClean="0">
                <a:solidFill>
                  <a:schemeClr val="accent2"/>
                </a:solidFill>
              </a:rPr>
              <a:t>Ing. Ladislav </a:t>
            </a:r>
            <a:r>
              <a:rPr lang="en-US" sz="2400" b="1" u="sng" dirty="0" err="1" smtClean="0">
                <a:solidFill>
                  <a:schemeClr val="accent2"/>
                </a:solidFill>
              </a:rPr>
              <a:t>Főző</a:t>
            </a:r>
            <a:r>
              <a:rPr lang="en-US" sz="2400" b="1" u="sng" dirty="0" smtClean="0">
                <a:solidFill>
                  <a:schemeClr val="accent2"/>
                </a:solidFill>
              </a:rPr>
              <a:t>, PhD.</a:t>
            </a:r>
            <a:r>
              <a:rPr lang="sk-SK" sz="2400" b="1" u="sng" dirty="0" smtClean="0">
                <a:solidFill>
                  <a:schemeClr val="accent2"/>
                </a:solidFill>
              </a:rPr>
              <a:t/>
            </a:r>
            <a:br>
              <a:rPr lang="sk-SK" sz="2400" b="1" u="sng" dirty="0" smtClean="0">
                <a:solidFill>
                  <a:schemeClr val="accent2"/>
                </a:solidFill>
              </a:rPr>
            </a:br>
            <a:r>
              <a:rPr lang="en-US" sz="20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 </a:t>
            </a:r>
            <a:r>
              <a:rPr lang="hu-HU" sz="20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Repülő mérnöki tanszéken a </a:t>
            </a:r>
            <a:r>
              <a:rPr lang="en-US" sz="20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Kassai</a:t>
            </a:r>
            <a:r>
              <a:rPr lang="en-US" sz="20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M</a:t>
            </a:r>
            <a:r>
              <a:rPr lang="hu-HU" sz="2000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űszaki</a:t>
            </a:r>
            <a:r>
              <a:rPr lang="hu-HU" sz="20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Egyetem Repülő Karának az egyetemi adjunktusa.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sz="2600" dirty="0" smtClean="0">
                <a:solidFill>
                  <a:srgbClr val="FF0000"/>
                </a:solidFill>
              </a:rPr>
              <a:t>Tudományos </a:t>
            </a:r>
            <a:r>
              <a:rPr lang="hu-HU" sz="2600" dirty="0">
                <a:solidFill>
                  <a:srgbClr val="FF0000"/>
                </a:solidFill>
              </a:rPr>
              <a:t>kutatómunkájában a bonyolult rendszerek </a:t>
            </a:r>
            <a:r>
              <a:rPr lang="hu-HU" sz="2600" dirty="0" smtClean="0">
                <a:solidFill>
                  <a:srgbClr val="FF0000"/>
                </a:solidFill>
              </a:rPr>
              <a:t>(kis </a:t>
            </a:r>
            <a:r>
              <a:rPr lang="hu-HU" sz="2600" dirty="0">
                <a:solidFill>
                  <a:srgbClr val="FF0000"/>
                </a:solidFill>
              </a:rPr>
              <a:t>sugár turbó - kompresszoros motorok) matematikai modellezésével, irányítási és diagnosztikai rendszerek tervezésével és </a:t>
            </a:r>
            <a:r>
              <a:rPr lang="hu-HU" sz="2600" dirty="0" smtClean="0">
                <a:solidFill>
                  <a:srgbClr val="FF0000"/>
                </a:solidFill>
              </a:rPr>
              <a:t>gyakorlati kivitelezésével </a:t>
            </a:r>
            <a:r>
              <a:rPr lang="hu-HU" sz="2600" dirty="0">
                <a:solidFill>
                  <a:srgbClr val="FF0000"/>
                </a:solidFill>
              </a:rPr>
              <a:t>foglalkozik. </a:t>
            </a:r>
            <a:endParaRPr lang="hu-HU" sz="26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hu-HU" sz="900" dirty="0"/>
          </a:p>
          <a:p>
            <a:pPr marL="0" indent="0" algn="ctr">
              <a:buNone/>
            </a:pPr>
            <a:r>
              <a:rPr lang="hu-HU" sz="2600" dirty="0" smtClean="0">
                <a:solidFill>
                  <a:srgbClr val="00B050"/>
                </a:solidFill>
              </a:rPr>
              <a:t>Három </a:t>
            </a:r>
            <a:r>
              <a:rPr lang="hu-HU" sz="2600" dirty="0">
                <a:solidFill>
                  <a:srgbClr val="00B050"/>
                </a:solidFill>
              </a:rPr>
              <a:t>hazai (KEGA és VEGA) és egy külföldi - európai (7FP - ESPOSA) tudományos projektnek fő munkatársa</a:t>
            </a:r>
            <a:r>
              <a:rPr lang="hu-HU" sz="2600" dirty="0" smtClean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endParaRPr lang="en-US" sz="900" dirty="0"/>
          </a:p>
          <a:p>
            <a:pPr marL="0" indent="0" algn="ctr">
              <a:buNone/>
            </a:pPr>
            <a:r>
              <a:rPr lang="hu-HU" sz="2600" dirty="0"/>
              <a:t>2014-ben 8 hazai és külföldi tudományos cikket publikált</a:t>
            </a:r>
            <a:r>
              <a:rPr lang="hu-HU" sz="2600" dirty="0" smtClean="0"/>
              <a:t>.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hu-HU" sz="2600" dirty="0" smtClean="0">
                <a:solidFill>
                  <a:schemeClr val="accent2"/>
                </a:solidFill>
              </a:rPr>
              <a:t>Számos </a:t>
            </a:r>
            <a:r>
              <a:rPr lang="hu-HU" sz="2600" dirty="0">
                <a:solidFill>
                  <a:schemeClr val="accent2"/>
                </a:solidFill>
              </a:rPr>
              <a:t>hazai és </a:t>
            </a:r>
            <a:r>
              <a:rPr lang="hu-HU" sz="2600" dirty="0" smtClean="0">
                <a:solidFill>
                  <a:schemeClr val="accent2"/>
                </a:solidFill>
              </a:rPr>
              <a:t>külföldi - nemzetközi konferenciának és szimpóziumnak </a:t>
            </a:r>
            <a:r>
              <a:rPr lang="hu-HU" sz="2600" dirty="0">
                <a:solidFill>
                  <a:schemeClr val="accent2"/>
                </a:solidFill>
              </a:rPr>
              <a:t>(IEEE - INES, SAMI, CINTI) </a:t>
            </a:r>
            <a:r>
              <a:rPr lang="hu-HU" sz="2600" dirty="0" smtClean="0">
                <a:solidFill>
                  <a:schemeClr val="accent2"/>
                </a:solidFill>
              </a:rPr>
              <a:t>aktív résztvevője, tagja és vezetője a szervezői </a:t>
            </a:r>
            <a:r>
              <a:rPr lang="hu-HU" sz="2600" dirty="0">
                <a:solidFill>
                  <a:schemeClr val="accent2"/>
                </a:solidFill>
              </a:rPr>
              <a:t>(</a:t>
            </a:r>
            <a:r>
              <a:rPr lang="hu-HU" sz="2600" dirty="0" err="1">
                <a:solidFill>
                  <a:schemeClr val="accent2"/>
                </a:solidFill>
              </a:rPr>
              <a:t>Organizing</a:t>
            </a:r>
            <a:r>
              <a:rPr lang="hu-HU" sz="2600" dirty="0">
                <a:solidFill>
                  <a:schemeClr val="accent2"/>
                </a:solidFill>
              </a:rPr>
              <a:t> </a:t>
            </a:r>
            <a:r>
              <a:rPr lang="hu-HU" sz="2600" dirty="0" err="1">
                <a:solidFill>
                  <a:schemeClr val="accent2"/>
                </a:solidFill>
              </a:rPr>
              <a:t>Committee</a:t>
            </a:r>
            <a:r>
              <a:rPr lang="hu-HU" sz="2600" dirty="0">
                <a:solidFill>
                  <a:schemeClr val="accent2"/>
                </a:solidFill>
              </a:rPr>
              <a:t>) és technikai program (</a:t>
            </a:r>
            <a:r>
              <a:rPr lang="hu-HU" sz="2600" dirty="0" err="1">
                <a:solidFill>
                  <a:schemeClr val="accent2"/>
                </a:solidFill>
              </a:rPr>
              <a:t>Technical</a:t>
            </a:r>
            <a:r>
              <a:rPr lang="hu-HU" sz="2600" dirty="0">
                <a:solidFill>
                  <a:schemeClr val="accent2"/>
                </a:solidFill>
              </a:rPr>
              <a:t> </a:t>
            </a:r>
            <a:r>
              <a:rPr lang="hu-HU" sz="2600" dirty="0" err="1">
                <a:solidFill>
                  <a:schemeClr val="accent2"/>
                </a:solidFill>
              </a:rPr>
              <a:t>Program</a:t>
            </a:r>
            <a:r>
              <a:rPr lang="hu-HU" sz="2600" dirty="0">
                <a:solidFill>
                  <a:schemeClr val="accent2"/>
                </a:solidFill>
              </a:rPr>
              <a:t> </a:t>
            </a:r>
            <a:r>
              <a:rPr lang="hu-HU" sz="2600" dirty="0" err="1">
                <a:solidFill>
                  <a:schemeClr val="accent2"/>
                </a:solidFill>
              </a:rPr>
              <a:t>Committee</a:t>
            </a:r>
            <a:r>
              <a:rPr lang="hu-HU" sz="2600" dirty="0">
                <a:solidFill>
                  <a:schemeClr val="accent2"/>
                </a:solidFill>
              </a:rPr>
              <a:t>) </a:t>
            </a:r>
            <a:r>
              <a:rPr lang="hu-HU" sz="2600" dirty="0" smtClean="0">
                <a:solidFill>
                  <a:schemeClr val="accent2"/>
                </a:solidFill>
              </a:rPr>
              <a:t>csoportnak.</a:t>
            </a:r>
            <a:endParaRPr lang="en-US" sz="2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994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6063198"/>
          </a:xfrm>
          <a:prstGeom prst="rect">
            <a:avLst/>
          </a:prstGeom>
          <a:solidFill>
            <a:srgbClr val="FFFFCC"/>
          </a:solidFill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k-SK" b="1" u="sng" dirty="0" smtClean="0">
              <a:solidFill>
                <a:schemeClr val="accent2"/>
              </a:solidFill>
            </a:endParaRPr>
          </a:p>
          <a:p>
            <a:pPr algn="ctr"/>
            <a:r>
              <a:rPr lang="sk-SK" b="1" u="sng" dirty="0" smtClean="0">
                <a:solidFill>
                  <a:schemeClr val="accent2"/>
                </a:solidFill>
              </a:rPr>
              <a:t>prof. Ing. </a:t>
            </a:r>
            <a:r>
              <a:rPr lang="sk-SK" b="1" u="sng" dirty="0" err="1" smtClean="0">
                <a:solidFill>
                  <a:schemeClr val="accent2"/>
                </a:solidFill>
              </a:rPr>
              <a:t>Sinčák</a:t>
            </a:r>
            <a:r>
              <a:rPr lang="sk-SK" b="1" u="sng" dirty="0" smtClean="0">
                <a:solidFill>
                  <a:schemeClr val="accent2"/>
                </a:solidFill>
              </a:rPr>
              <a:t> Péter, PhD. (1)</a:t>
            </a:r>
            <a:endParaRPr lang="sk-SK" sz="2000" b="1" u="sng" dirty="0">
              <a:solidFill>
                <a:schemeClr val="accent2"/>
              </a:solidFill>
            </a:endParaRPr>
          </a:p>
          <a:p>
            <a:pPr algn="ctr"/>
            <a:r>
              <a:rPr lang="sk-SK" sz="2000" dirty="0" smtClean="0"/>
              <a:t>Katedra kybernetiky a umelej inteligencie, FEI TU Košice</a:t>
            </a:r>
          </a:p>
          <a:p>
            <a:pPr algn="ctr"/>
            <a:r>
              <a:rPr lang="sk-SK" sz="2000" dirty="0" err="1" smtClean="0"/>
              <a:t>www.petersincak.com</a:t>
            </a:r>
            <a:r>
              <a:rPr lang="sk-SK" sz="2000" dirty="0" smtClean="0"/>
              <a:t>, </a:t>
            </a:r>
            <a:r>
              <a:rPr lang="sk-SK" sz="2000" dirty="0" err="1" smtClean="0"/>
              <a:t>www.ai-cit.sk</a:t>
            </a:r>
            <a:r>
              <a:rPr lang="sk-SK" sz="2000" dirty="0" smtClean="0"/>
              <a:t> </a:t>
            </a: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Beosztás: </a:t>
            </a:r>
            <a:r>
              <a:rPr lang="hu-HU" sz="2000" dirty="0" smtClean="0">
                <a:solidFill>
                  <a:schemeClr val="accent2"/>
                </a:solidFill>
              </a:rPr>
              <a:t>Tanszékvezető</a:t>
            </a: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Kutatási terület: </a:t>
            </a:r>
            <a:r>
              <a:rPr lang="hu-HU" sz="2000" dirty="0" smtClean="0">
                <a:solidFill>
                  <a:srgbClr val="00B050"/>
                </a:solidFill>
              </a:rPr>
              <a:t>A mesterséges intelligencia elméleti és gyakorlati problémái, Intelligens rendszerek, Neurális – hálók, Fuzzy elmélet, Fuzzy – neurális hálózatok, Kognitív rendszerek, Robotika, Robotok és robotos rendszerek intelligens irányítása</a:t>
            </a:r>
          </a:p>
          <a:p>
            <a:endParaRPr lang="hu-HU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Tanulmányutak és meghívott előadások: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</a:rPr>
              <a:t> University of </a:t>
            </a:r>
            <a:r>
              <a:rPr lang="hu-HU" sz="2000" dirty="0" err="1" smtClean="0">
                <a:solidFill>
                  <a:srgbClr val="002060"/>
                </a:solidFill>
              </a:rPr>
              <a:t>Tokyo</a:t>
            </a:r>
            <a:r>
              <a:rPr lang="hu-HU" sz="2000" dirty="0" smtClean="0">
                <a:solidFill>
                  <a:srgbClr val="002060"/>
                </a:solidFill>
              </a:rPr>
              <a:t> (2012);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</a:rPr>
              <a:t>Korean</a:t>
            </a:r>
            <a:r>
              <a:rPr lang="hu-HU" sz="2000" dirty="0" smtClean="0">
                <a:solidFill>
                  <a:srgbClr val="002060"/>
                </a:solidFill>
              </a:rPr>
              <a:t> Advanced Institute of </a:t>
            </a:r>
            <a:r>
              <a:rPr lang="hu-HU" sz="2000" dirty="0" err="1" smtClean="0">
                <a:solidFill>
                  <a:srgbClr val="002060"/>
                </a:solidFill>
              </a:rPr>
              <a:t>Technology</a:t>
            </a:r>
            <a:r>
              <a:rPr lang="hu-HU" sz="2000" dirty="0" smtClean="0">
                <a:solidFill>
                  <a:srgbClr val="002060"/>
                </a:solidFill>
              </a:rPr>
              <a:t> (2012);</a:t>
            </a:r>
          </a:p>
          <a:p>
            <a:pPr marL="93663" indent="-93663"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</a:rPr>
              <a:t>Kitakyushu</a:t>
            </a:r>
            <a:r>
              <a:rPr lang="hu-HU" sz="2000" dirty="0" smtClean="0">
                <a:solidFill>
                  <a:srgbClr val="002060"/>
                </a:solidFill>
              </a:rPr>
              <a:t> Institute of </a:t>
            </a:r>
            <a:r>
              <a:rPr lang="hu-HU" sz="2000" dirty="0" err="1" smtClean="0">
                <a:solidFill>
                  <a:srgbClr val="002060"/>
                </a:solidFill>
              </a:rPr>
              <a:t>Technology</a:t>
            </a:r>
            <a:r>
              <a:rPr lang="hu-HU" sz="2000" dirty="0" smtClean="0">
                <a:solidFill>
                  <a:srgbClr val="002060"/>
                </a:solidFill>
              </a:rPr>
              <a:t>, </a:t>
            </a:r>
            <a:r>
              <a:rPr lang="hu-HU" sz="2000" dirty="0" err="1" smtClean="0">
                <a:solidFill>
                  <a:srgbClr val="002060"/>
                </a:solidFill>
              </a:rPr>
              <a:t>Japan</a:t>
            </a:r>
            <a:r>
              <a:rPr lang="hu-HU" sz="2000" dirty="0" smtClean="0">
                <a:solidFill>
                  <a:srgbClr val="002060"/>
                </a:solidFill>
              </a:rPr>
              <a:t>, </a:t>
            </a:r>
            <a:r>
              <a:rPr lang="hu-HU" sz="2000" dirty="0" err="1" smtClean="0">
                <a:solidFill>
                  <a:srgbClr val="002060"/>
                </a:solidFill>
              </a:rPr>
              <a:t>Advance</a:t>
            </a:r>
            <a:r>
              <a:rPr lang="hu-HU" sz="2000" dirty="0" smtClean="0">
                <a:solidFill>
                  <a:srgbClr val="002060"/>
                </a:solidFill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</a:rPr>
              <a:t>Telecomunication</a:t>
            </a:r>
            <a:r>
              <a:rPr lang="hu-HU" sz="2000" dirty="0" smtClean="0">
                <a:solidFill>
                  <a:srgbClr val="002060"/>
                </a:solidFill>
              </a:rPr>
              <a:t> Institute     International, </a:t>
            </a:r>
            <a:r>
              <a:rPr lang="hu-HU" sz="2000" dirty="0" err="1" smtClean="0">
                <a:solidFill>
                  <a:srgbClr val="002060"/>
                </a:solidFill>
              </a:rPr>
              <a:t>Japan</a:t>
            </a:r>
            <a:r>
              <a:rPr lang="hu-HU" sz="2000" dirty="0" smtClean="0">
                <a:solidFill>
                  <a:srgbClr val="002060"/>
                </a:solidFill>
              </a:rPr>
              <a:t>, </a:t>
            </a:r>
            <a:r>
              <a:rPr lang="hu-HU" sz="2000" dirty="0" err="1" smtClean="0">
                <a:solidFill>
                  <a:srgbClr val="002060"/>
                </a:solidFill>
              </a:rPr>
              <a:t>TokyoTechn</a:t>
            </a:r>
            <a:r>
              <a:rPr lang="hu-HU" sz="2000" dirty="0" smtClean="0">
                <a:solidFill>
                  <a:srgbClr val="002060"/>
                </a:solidFill>
              </a:rPr>
              <a:t>, </a:t>
            </a:r>
            <a:r>
              <a:rPr lang="hu-HU" sz="2000" dirty="0" err="1" smtClean="0">
                <a:solidFill>
                  <a:srgbClr val="002060"/>
                </a:solidFill>
              </a:rPr>
              <a:t>Japan</a:t>
            </a:r>
            <a:r>
              <a:rPr lang="hu-HU" sz="2000" dirty="0" smtClean="0">
                <a:solidFill>
                  <a:srgbClr val="002060"/>
                </a:solidFill>
              </a:rPr>
              <a:t>, (2014);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</a:rPr>
              <a:t> ATR Kyoto , </a:t>
            </a:r>
            <a:r>
              <a:rPr lang="hu-HU" sz="2000" dirty="0" err="1" smtClean="0">
                <a:solidFill>
                  <a:srgbClr val="002060"/>
                </a:solidFill>
              </a:rPr>
              <a:t>Japan</a:t>
            </a:r>
            <a:r>
              <a:rPr lang="hu-HU" sz="2000" dirty="0" smtClean="0">
                <a:solidFill>
                  <a:srgbClr val="002060"/>
                </a:solidFill>
              </a:rPr>
              <a:t>, (2014);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2060"/>
                </a:solidFill>
              </a:rPr>
              <a:t> </a:t>
            </a:r>
            <a:r>
              <a:rPr lang="hu-HU" sz="2000" dirty="0" err="1" smtClean="0">
                <a:solidFill>
                  <a:srgbClr val="002060"/>
                </a:solidFill>
              </a:rPr>
              <a:t>Tokyo</a:t>
            </a:r>
            <a:r>
              <a:rPr lang="hu-HU" sz="2000" dirty="0" smtClean="0">
                <a:solidFill>
                  <a:srgbClr val="002060"/>
                </a:solidFill>
              </a:rPr>
              <a:t> Institute of </a:t>
            </a:r>
            <a:r>
              <a:rPr lang="hu-HU" sz="2000" dirty="0" err="1" smtClean="0">
                <a:solidFill>
                  <a:srgbClr val="002060"/>
                </a:solidFill>
              </a:rPr>
              <a:t>Technogy</a:t>
            </a:r>
            <a:r>
              <a:rPr lang="hu-HU" sz="2000" dirty="0" smtClean="0">
                <a:solidFill>
                  <a:srgbClr val="002060"/>
                </a:solidFill>
              </a:rPr>
              <a:t>, </a:t>
            </a:r>
            <a:r>
              <a:rPr lang="hu-HU" sz="2000" dirty="0" err="1" smtClean="0">
                <a:solidFill>
                  <a:srgbClr val="002060"/>
                </a:solidFill>
              </a:rPr>
              <a:t>Japan</a:t>
            </a:r>
            <a:r>
              <a:rPr lang="hu-HU" sz="2000" dirty="0" smtClean="0">
                <a:solidFill>
                  <a:srgbClr val="002060"/>
                </a:solidFill>
              </a:rPr>
              <a:t>, (2014)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5570756"/>
          </a:xfrm>
          <a:prstGeom prst="rect">
            <a:avLst/>
          </a:prstGeom>
          <a:solidFill>
            <a:srgbClr val="FFFFCC"/>
          </a:solidFill>
          <a:ln w="38100">
            <a:solidFill>
              <a:srgbClr val="CC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sk-SK" b="1" u="sng" dirty="0" smtClean="0">
              <a:solidFill>
                <a:schemeClr val="accent2"/>
              </a:solidFill>
            </a:endParaRPr>
          </a:p>
          <a:p>
            <a:pPr algn="ctr"/>
            <a:r>
              <a:rPr lang="sk-SK" b="1" u="sng" dirty="0" smtClean="0">
                <a:solidFill>
                  <a:schemeClr val="accent2"/>
                </a:solidFill>
              </a:rPr>
              <a:t>prof. Ing. </a:t>
            </a:r>
            <a:r>
              <a:rPr lang="sk-SK" b="1" u="sng" dirty="0" err="1" smtClean="0">
                <a:solidFill>
                  <a:schemeClr val="accent2"/>
                </a:solidFill>
              </a:rPr>
              <a:t>Sinčák</a:t>
            </a:r>
            <a:r>
              <a:rPr lang="sk-SK" b="1" u="sng" dirty="0" smtClean="0">
                <a:solidFill>
                  <a:schemeClr val="accent2"/>
                </a:solidFill>
              </a:rPr>
              <a:t> Péter, PhD. (2)</a:t>
            </a:r>
            <a:endParaRPr lang="sk-SK" sz="2000" b="1" u="sng" dirty="0">
              <a:solidFill>
                <a:schemeClr val="accent2"/>
              </a:solidFill>
            </a:endParaRPr>
          </a:p>
          <a:p>
            <a:endParaRPr lang="hu-HU" sz="2000" dirty="0" smtClean="0">
              <a:solidFill>
                <a:schemeClr val="tx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Fontosabb újabb publikációk: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Peter </a:t>
            </a:r>
            <a:r>
              <a:rPr lang="hu-HU" sz="2000" dirty="0" err="1" smtClean="0"/>
              <a:t>Sinčák</a:t>
            </a:r>
            <a:r>
              <a:rPr lang="hu-HU" sz="2000" dirty="0" smtClean="0"/>
              <a:t> et </a:t>
            </a:r>
            <a:r>
              <a:rPr lang="hu-HU" sz="2000" dirty="0" err="1" smtClean="0"/>
              <a:t>al</a:t>
            </a:r>
            <a:r>
              <a:rPr lang="hu-HU" sz="2000" dirty="0" smtClean="0"/>
              <a:t>.: „</a:t>
            </a:r>
            <a:r>
              <a:rPr lang="en-US" sz="2000" dirty="0" smtClean="0"/>
              <a:t>Emergent Trends in Robotics and Intelligent Systems.</a:t>
            </a:r>
            <a:r>
              <a:rPr lang="sk-SK" sz="2000" dirty="0" smtClean="0"/>
              <a:t>“ </a:t>
            </a:r>
            <a:r>
              <a:rPr lang="en-US" sz="2000" dirty="0" smtClean="0"/>
              <a:t>Advances in Intelligent Systems and Computing</a:t>
            </a:r>
            <a:r>
              <a:rPr lang="sk-SK" sz="2000" dirty="0" smtClean="0"/>
              <a:t>. </a:t>
            </a:r>
            <a:r>
              <a:rPr lang="sk-SK" sz="2000" dirty="0" err="1" smtClean="0"/>
              <a:t>Switzerland</a:t>
            </a:r>
            <a:r>
              <a:rPr lang="sk-SK" sz="2000" dirty="0" smtClean="0"/>
              <a:t>: </a:t>
            </a:r>
            <a:r>
              <a:rPr lang="sk-SK" sz="2000" dirty="0" err="1" smtClean="0"/>
              <a:t>Springer</a:t>
            </a:r>
            <a:r>
              <a:rPr lang="sk-SK" sz="2000" dirty="0" smtClean="0"/>
              <a:t>, 2014 </a:t>
            </a:r>
            <a:r>
              <a:rPr lang="sk-SK" sz="2000" dirty="0" err="1" smtClean="0"/>
              <a:t>Vol</a:t>
            </a:r>
            <a:r>
              <a:rPr lang="sk-SK" sz="2000" dirty="0" smtClean="0"/>
              <a:t>. 316 (2014). ISBN 978-3-319-10782-0. ISSN 2194-5357.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/>
              <a:t> </a:t>
            </a:r>
            <a:r>
              <a:rPr lang="en-US" sz="2000" dirty="0" smtClean="0"/>
              <a:t>Real-time fuzzy logic-based hybrid robot path-planning strategies for a dynamic environment / Napoleon H. Reyes ... [et al.]  - 2013.In: Efficiency and Scalability Methods for Computational Intellect. - Hershey : IGI Global, 2013 P. 115-141. - ISBN 978-1-4666-3942-3 </a:t>
            </a:r>
            <a:endParaRPr lang="sk-SK" sz="2000" dirty="0" smtClean="0"/>
          </a:p>
          <a:p>
            <a:r>
              <a:rPr lang="en-US" sz="2000" dirty="0" smtClean="0"/>
              <a:t>[REYES, Napoleon H. - SUSNJAK, </a:t>
            </a:r>
            <a:r>
              <a:rPr lang="en-US" sz="2000" dirty="0" err="1" smtClean="0"/>
              <a:t>Teo</a:t>
            </a:r>
            <a:r>
              <a:rPr lang="en-US" sz="2000" dirty="0" smtClean="0"/>
              <a:t> - BARCZAK, Andre L.C. - SINČÁK, Peter - VAŠČÁK, Ján]</a:t>
            </a:r>
            <a:endParaRPr lang="sk-SK" sz="2000" dirty="0" smtClean="0"/>
          </a:p>
          <a:p>
            <a:endParaRPr lang="sk-SK" sz="2000" dirty="0" smtClean="0">
              <a:solidFill>
                <a:schemeClr val="accent2"/>
              </a:solidFill>
            </a:endParaRPr>
          </a:p>
          <a:p>
            <a:r>
              <a:rPr lang="hu-HU" sz="2000" dirty="0" smtClean="0">
                <a:solidFill>
                  <a:srgbClr val="FF0000"/>
                </a:solidFill>
              </a:rPr>
              <a:t>Konferencia szervezés: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solidFill>
                  <a:schemeClr val="accent2"/>
                </a:solidFill>
              </a:rPr>
              <a:t> </a:t>
            </a:r>
            <a:r>
              <a:rPr lang="sk-SK" sz="2000" b="1" dirty="0" smtClean="0">
                <a:solidFill>
                  <a:schemeClr val="accent2"/>
                </a:solidFill>
              </a:rPr>
              <a:t>SETINAIR</a:t>
            </a:r>
            <a:r>
              <a:rPr lang="hu-HU" sz="2000" dirty="0" smtClean="0">
                <a:solidFill>
                  <a:schemeClr val="accent2"/>
                </a:solidFill>
              </a:rPr>
              <a:t> - </a:t>
            </a:r>
            <a:r>
              <a:rPr lang="en-US" sz="2000" dirty="0" smtClean="0">
                <a:solidFill>
                  <a:schemeClr val="accent2"/>
                </a:solidFill>
              </a:rPr>
              <a:t>Symposium on Emergent Technologies in Artificial Intelligence and Robotics</a:t>
            </a:r>
            <a:r>
              <a:rPr lang="sk-SK" sz="2000" dirty="0" smtClean="0">
                <a:solidFill>
                  <a:schemeClr val="accent2"/>
                </a:solidFill>
              </a:rPr>
              <a:t>, Košice, Slovakia, 2013.</a:t>
            </a:r>
            <a:endParaRPr lang="sk-SK" sz="2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ázdná prezentace">
  <a:themeElements>
    <a:clrScheme name="Prázdná prezentace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ázdná prezentac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ázdná prezentace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ázdná prezentace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1117</TotalTime>
  <Words>789</Words>
  <Application>Microsoft Office PowerPoint</Application>
  <PresentationFormat>Prezentácia na obrazovke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Prázdná prezentace</vt:lpstr>
      <vt:lpstr>Snímka 1</vt:lpstr>
      <vt:lpstr>Snímka 2</vt:lpstr>
      <vt:lpstr>Snímka 3</vt:lpstr>
      <vt:lpstr>Snímka 4</vt:lpstr>
      <vt:lpstr>Ing. Ádám Norbert, PhD.</vt:lpstr>
      <vt:lpstr>Snímka 6</vt:lpstr>
      <vt:lpstr>Ing. Ladislav Főző, PhD. A Repülő mérnöki tanszéken a Kassai Műszaki Egyetem Repülő Karának az egyetemi adjunktusa.</vt:lpstr>
      <vt:lpstr>Snímka 8</vt:lpstr>
      <vt:lpstr>Snímka 9</vt:lpstr>
    </vt:vector>
  </TitlesOfParts>
  <Company>SjF STU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KAM</dc:creator>
  <cp:lastModifiedBy>Ladislav</cp:lastModifiedBy>
  <cp:revision>112</cp:revision>
  <dcterms:created xsi:type="dcterms:W3CDTF">2001-09-17T12:31:18Z</dcterms:created>
  <dcterms:modified xsi:type="dcterms:W3CDTF">2014-12-09T09:02:26Z</dcterms:modified>
</cp:coreProperties>
</file>